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AF12-9D4C-41B5-BC58-EF758304075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3D098-3F15-4484-B47A-005E35F8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4719" y="941388"/>
            <a:ext cx="73128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ln/>
                <a:solidFill>
                  <a:srgbClr val="17097D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VẬN CHUYỂN CÁC CHẤT QUA MÀNG SINH CHẤT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13363" y="406400"/>
            <a:ext cx="1074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Bài 11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2316163"/>
            <a:ext cx="531495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3200"/>
            <a:ext cx="28194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514600"/>
            <a:ext cx="18859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0513" y="914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0513" y="2034540"/>
            <a:ext cx="5409406" cy="41900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57250" algn="just">
              <a:buFont typeface="Wingdings 2"/>
              <a:buNone/>
              <a:defRPr/>
            </a:pP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Là phương thức vận chuyển các chất qua </a:t>
            </a:r>
            <a:r>
              <a:rPr lang="nl-NL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màng sinh chất 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từ nơi có </a:t>
            </a:r>
            <a:r>
              <a:rPr lang="nl-NL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nồng độ cao 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đến nơi có </a:t>
            </a:r>
            <a:r>
              <a:rPr lang="nl-NL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nồng độ thấp 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mà </a:t>
            </a: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tiêu tốn năng lượng</a:t>
            </a:r>
            <a:endParaRPr lang="nl-NL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9" y="228600"/>
            <a:ext cx="5638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I. VẬN CHUYỂN THỤ ĐỘNG</a:t>
            </a:r>
          </a:p>
        </p:txBody>
      </p:sp>
      <p:pic>
        <p:nvPicPr>
          <p:cNvPr id="8" name="Picture 488" descr="Sinh học 10 Bài 11: Vận chuyển các chất qua màng - Học hỏi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741897"/>
            <a:ext cx="62007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HÀO MỪNG BẠN ĐẾN VỚI BLOG CỦA CHÚNG TÔI: SINH HỌC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71" y="228600"/>
            <a:ext cx="6209330" cy="3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298" y="1009282"/>
            <a:ext cx="51054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nl-NL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chuyển thụ </a:t>
            </a:r>
            <a:r>
              <a:rPr lang="nl-NL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9" y="228600"/>
            <a:ext cx="5638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I. VẬN CHUYỂN THỤ ĐỘNG</a:t>
            </a:r>
          </a:p>
        </p:txBody>
      </p:sp>
      <p:pic>
        <p:nvPicPr>
          <p:cNvPr id="8" name="Picture 488" descr="Sinh học 10 Bài 11: Vận chuyển các chất qua màng - Học hỏi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741897"/>
            <a:ext cx="62007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HÀO MỪNG BẠN ĐẾN VỚI BLOG CỦA CHÚNG TÔI: SINH HỌC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71" y="228600"/>
            <a:ext cx="6209330" cy="3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0" y="2560320"/>
            <a:ext cx="2771050" cy="1163737"/>
          </a:xfrm>
          <a:custGeom>
            <a:avLst/>
            <a:gdLst>
              <a:gd name="connsiteX0" fmla="*/ 0 w 2771050"/>
              <a:gd name="connsiteY0" fmla="*/ 0 h 796819"/>
              <a:gd name="connsiteX1" fmla="*/ 2771050 w 2771050"/>
              <a:gd name="connsiteY1" fmla="*/ 0 h 796819"/>
              <a:gd name="connsiteX2" fmla="*/ 2771050 w 2771050"/>
              <a:gd name="connsiteY2" fmla="*/ 796819 h 796819"/>
              <a:gd name="connsiteX3" fmla="*/ 0 w 2771050"/>
              <a:gd name="connsiteY3" fmla="*/ 796819 h 796819"/>
              <a:gd name="connsiteX4" fmla="*/ 0 w 2771050"/>
              <a:gd name="connsiteY4" fmla="*/ 0 h 7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050" h="796819">
                <a:moveTo>
                  <a:pt x="0" y="0"/>
                </a:moveTo>
                <a:lnTo>
                  <a:pt x="2771050" y="0"/>
                </a:lnTo>
                <a:lnTo>
                  <a:pt x="2771050" y="796819"/>
                </a:lnTo>
                <a:lnTo>
                  <a:pt x="0" y="7968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Khuếch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tán</a:t>
            </a:r>
            <a:r>
              <a:rPr lang="en-US" sz="2800" kern="1200" dirty="0" smtClean="0"/>
              <a:t> qua </a:t>
            </a:r>
            <a:r>
              <a:rPr lang="en-US" sz="2800" kern="1200" dirty="0" err="1" smtClean="0"/>
              <a:t>lớp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photpholipit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kép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0" y="3724057"/>
            <a:ext cx="2771050" cy="1808063"/>
          </a:xfrm>
          <a:custGeom>
            <a:avLst/>
            <a:gdLst>
              <a:gd name="connsiteX0" fmla="*/ 0 w 2771050"/>
              <a:gd name="connsiteY0" fmla="*/ 0 h 1237994"/>
              <a:gd name="connsiteX1" fmla="*/ 2771050 w 2771050"/>
              <a:gd name="connsiteY1" fmla="*/ 0 h 1237994"/>
              <a:gd name="connsiteX2" fmla="*/ 2771050 w 2771050"/>
              <a:gd name="connsiteY2" fmla="*/ 1237994 h 1237994"/>
              <a:gd name="connsiteX3" fmla="*/ 0 w 2771050"/>
              <a:gd name="connsiteY3" fmla="*/ 1237994 h 1237994"/>
              <a:gd name="connsiteX4" fmla="*/ 0 w 2771050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050" h="1237994">
                <a:moveTo>
                  <a:pt x="0" y="0"/>
                </a:moveTo>
                <a:lnTo>
                  <a:pt x="2771050" y="0"/>
                </a:lnTo>
                <a:lnTo>
                  <a:pt x="2771050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 err="1" smtClean="0"/>
              <a:t>Các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phân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tử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có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kích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thước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nhỏ</a:t>
            </a:r>
            <a:r>
              <a:rPr lang="en-US" sz="2800" kern="1200" dirty="0" smtClean="0"/>
              <a:t>, </a:t>
            </a:r>
            <a:r>
              <a:rPr lang="en-US" sz="2800" kern="1200" dirty="0" err="1" smtClean="0"/>
              <a:t>không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phân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cực</a:t>
            </a:r>
            <a:endParaRPr lang="en-US" sz="2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158998" y="2560320"/>
            <a:ext cx="2771050" cy="1163737"/>
          </a:xfrm>
          <a:custGeom>
            <a:avLst/>
            <a:gdLst>
              <a:gd name="connsiteX0" fmla="*/ 0 w 2771050"/>
              <a:gd name="connsiteY0" fmla="*/ 0 h 796819"/>
              <a:gd name="connsiteX1" fmla="*/ 2771050 w 2771050"/>
              <a:gd name="connsiteY1" fmla="*/ 0 h 796819"/>
              <a:gd name="connsiteX2" fmla="*/ 2771050 w 2771050"/>
              <a:gd name="connsiteY2" fmla="*/ 796819 h 796819"/>
              <a:gd name="connsiteX3" fmla="*/ 0 w 2771050"/>
              <a:gd name="connsiteY3" fmla="*/ 796819 h 796819"/>
              <a:gd name="connsiteX4" fmla="*/ 0 w 2771050"/>
              <a:gd name="connsiteY4" fmla="*/ 0 h 7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050" h="796819">
                <a:moveTo>
                  <a:pt x="0" y="0"/>
                </a:moveTo>
                <a:lnTo>
                  <a:pt x="2771050" y="0"/>
                </a:lnTo>
                <a:lnTo>
                  <a:pt x="2771050" y="796819"/>
                </a:lnTo>
                <a:lnTo>
                  <a:pt x="0" y="7968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hueOff val="-7353344"/>
              <a:satOff val="-10228"/>
              <a:lumOff val="-3922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3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Khuếch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tán</a:t>
            </a:r>
            <a:r>
              <a:rPr lang="en-US" sz="2800" kern="1200" dirty="0" smtClean="0"/>
              <a:t> qua </a:t>
            </a:r>
            <a:r>
              <a:rPr lang="en-US" sz="2800" kern="1200" dirty="0" err="1" smtClean="0"/>
              <a:t>kênh</a:t>
            </a:r>
            <a:r>
              <a:rPr lang="en-US" sz="2800" kern="1200" dirty="0" smtClean="0"/>
              <a:t> protein </a:t>
            </a:r>
            <a:r>
              <a:rPr lang="en-US" sz="2800" kern="1200" dirty="0" err="1" smtClean="0"/>
              <a:t>xuyên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màng</a:t>
            </a:r>
            <a:endParaRPr lang="en-US" sz="2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158998" y="3724057"/>
            <a:ext cx="2771050" cy="1808063"/>
          </a:xfrm>
          <a:custGeom>
            <a:avLst/>
            <a:gdLst>
              <a:gd name="connsiteX0" fmla="*/ 0 w 2771050"/>
              <a:gd name="connsiteY0" fmla="*/ 0 h 1237994"/>
              <a:gd name="connsiteX1" fmla="*/ 2771050 w 2771050"/>
              <a:gd name="connsiteY1" fmla="*/ 0 h 1237994"/>
              <a:gd name="connsiteX2" fmla="*/ 2771050 w 2771050"/>
              <a:gd name="connsiteY2" fmla="*/ 1237994 h 1237994"/>
              <a:gd name="connsiteX3" fmla="*/ 0 w 2771050"/>
              <a:gd name="connsiteY3" fmla="*/ 1237994 h 1237994"/>
              <a:gd name="connsiteX4" fmla="*/ 0 w 2771050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050" h="1237994">
                <a:moveTo>
                  <a:pt x="0" y="0"/>
                </a:moveTo>
                <a:lnTo>
                  <a:pt x="2771050" y="0"/>
                </a:lnTo>
                <a:lnTo>
                  <a:pt x="2771050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lnRef>
          <a:fillRef idx="1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fillRef>
          <a:effectRef idx="2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 err="1" smtClean="0"/>
              <a:t>Các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phân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tử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có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kích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thước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lớn</a:t>
            </a:r>
            <a:r>
              <a:rPr lang="en-US" sz="2800" kern="1200" dirty="0" smtClean="0"/>
              <a:t>, </a:t>
            </a:r>
            <a:r>
              <a:rPr lang="en-US" sz="2800" kern="1200" dirty="0" err="1" smtClean="0"/>
              <a:t>phân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cực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và</a:t>
            </a:r>
            <a:r>
              <a:rPr lang="en-US" sz="2800" kern="1200" dirty="0" smtClean="0"/>
              <a:t> ion</a:t>
            </a:r>
            <a:endParaRPr lang="en-US" sz="2800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146" y="5741750"/>
            <a:ext cx="5700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Thẩm</a:t>
            </a:r>
            <a:r>
              <a:rPr lang="en-US" sz="2800" dirty="0" smtClean="0"/>
              <a:t> </a:t>
            </a:r>
            <a:r>
              <a:rPr lang="en-US" sz="2800" dirty="0" err="1" smtClean="0"/>
              <a:t>thấu</a:t>
            </a:r>
            <a:r>
              <a:rPr lang="en-US" sz="2800" dirty="0" smtClean="0"/>
              <a:t>: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khuếch</a:t>
            </a:r>
            <a:r>
              <a:rPr lang="en-US" sz="2800" dirty="0" smtClean="0"/>
              <a:t> </a:t>
            </a:r>
            <a:r>
              <a:rPr lang="en-US" sz="2800" dirty="0" err="1" smtClean="0"/>
              <a:t>tán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qua </a:t>
            </a:r>
            <a:r>
              <a:rPr lang="en-US" sz="2800" dirty="0" err="1" smtClean="0"/>
              <a:t>kênh</a:t>
            </a:r>
            <a:r>
              <a:rPr lang="en-US" sz="2800" dirty="0" smtClean="0"/>
              <a:t> aquaporin</a:t>
            </a:r>
            <a:endParaRPr lang="en-US" sz="2800" dirty="0"/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 flipH="1">
            <a:off x="1385525" y="1655395"/>
            <a:ext cx="1773473" cy="9049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</p:cNvCxnSpPr>
          <p:nvPr/>
        </p:nvCxnSpPr>
        <p:spPr>
          <a:xfrm>
            <a:off x="3158998" y="1655395"/>
            <a:ext cx="1595882" cy="9049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19" y="228600"/>
            <a:ext cx="5638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I. VẬN CHUYỂN THỤ ĐỘNG</a:t>
            </a:r>
          </a:p>
        </p:txBody>
      </p:sp>
      <p:pic>
        <p:nvPicPr>
          <p:cNvPr id="4098" name="Picture 2" descr="Phân biệt 3 loại môi trường ưu trương, đẳng trương, nhược trương EVD CÔNG  NGH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59" y="813375"/>
            <a:ext cx="7571252" cy="60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79"/>
          <p:cNvSpPr txBox="1"/>
          <p:nvPr/>
        </p:nvSpPr>
        <p:spPr>
          <a:xfrm>
            <a:off x="137319" y="228600"/>
            <a:ext cx="5867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II. VẬN CHUYỂN CHỦ ĐỘNG</a:t>
            </a:r>
          </a:p>
        </p:txBody>
      </p:sp>
      <p:sp>
        <p:nvSpPr>
          <p:cNvPr id="282" name="Rectangle 3"/>
          <p:cNvSpPr txBox="1">
            <a:spLocks noChangeArrowheads="1"/>
          </p:cNvSpPr>
          <p:nvPr/>
        </p:nvSpPr>
        <p:spPr>
          <a:xfrm>
            <a:off x="137319" y="939408"/>
            <a:ext cx="11772741" cy="191452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57250" algn="just">
              <a:buNone/>
              <a:defRPr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Là phương thức vận chuyển các chất qua </a:t>
            </a:r>
            <a:r>
              <a:rPr lang="nl-N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màng sinh chất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từ nơi có </a:t>
            </a:r>
            <a:r>
              <a:rPr lang="nl-NL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 độ thấp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đến nơi có </a:t>
            </a:r>
            <a:r>
              <a:rPr lang="nl-NL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 độ cao, </a:t>
            </a:r>
            <a:r>
              <a:rPr lang="nl-NL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tiêu tốn năng lượng</a:t>
            </a:r>
            <a:r>
              <a:rPr lang="nl-N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54965" y="5577523"/>
            <a:ext cx="11299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9588" algn="just" eaLnBrk="1" hangingPunct="1">
              <a:defRPr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bơm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5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11" y="2269049"/>
            <a:ext cx="4737735" cy="33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ực bào - Ẩm bào - Sinh học 10 - Phan Quốc Nam - Thư viện Tư liệu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98" y="2931071"/>
            <a:ext cx="5379352" cy="392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319" y="228600"/>
            <a:ext cx="952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III. NHẬP BÀO VÀ XUẤT BÀO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913" y="914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0196" y="1853853"/>
            <a:ext cx="11749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572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</a:t>
            </a:r>
            <a:r>
              <a:rPr lang="en-US" sz="3200" i="1" dirty="0" err="1"/>
              <a:t>đưa</a:t>
            </a:r>
            <a:r>
              <a:rPr lang="en-US" sz="3200" i="1" dirty="0"/>
              <a:t> </a:t>
            </a:r>
            <a:r>
              <a:rPr lang="en-US" sz="3200" i="1" dirty="0" err="1"/>
              <a:t>các</a:t>
            </a:r>
            <a:r>
              <a:rPr lang="en-US" sz="3200" i="1" dirty="0"/>
              <a:t> </a:t>
            </a:r>
            <a:r>
              <a:rPr lang="en-US" sz="3200" i="1" dirty="0" err="1"/>
              <a:t>chất</a:t>
            </a:r>
            <a:r>
              <a:rPr lang="en-US" sz="3200" i="1" dirty="0"/>
              <a:t> </a:t>
            </a:r>
            <a:r>
              <a:rPr lang="en-US" sz="3200" i="1" dirty="0" err="1"/>
              <a:t>vào</a:t>
            </a:r>
            <a:r>
              <a:rPr lang="en-US" sz="3200" i="1" dirty="0"/>
              <a:t> </a:t>
            </a:r>
            <a:r>
              <a:rPr lang="en-US" sz="3200" i="1" dirty="0" err="1"/>
              <a:t>bên</a:t>
            </a:r>
            <a:r>
              <a:rPr lang="en-US" sz="3200" i="1" dirty="0"/>
              <a:t>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tế</a:t>
            </a:r>
            <a:r>
              <a:rPr lang="en-US" sz="3200" i="1" dirty="0"/>
              <a:t> </a:t>
            </a:r>
            <a:r>
              <a:rPr lang="en-US" sz="3200" i="1" dirty="0" err="1"/>
              <a:t>bào</a:t>
            </a:r>
            <a:r>
              <a:rPr lang="en-US" sz="3200" i="1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b="1" i="1" dirty="0" err="1"/>
              <a:t>biến</a:t>
            </a:r>
            <a:r>
              <a:rPr lang="en-US" sz="3200" b="1" i="1" dirty="0"/>
              <a:t> </a:t>
            </a:r>
            <a:r>
              <a:rPr lang="en-US" sz="3200" b="1" i="1" dirty="0" err="1"/>
              <a:t>dạng</a:t>
            </a:r>
            <a:r>
              <a:rPr lang="en-US" sz="3200" b="1" i="1" dirty="0"/>
              <a:t> </a:t>
            </a:r>
            <a:r>
              <a:rPr lang="en-US" sz="3200" b="1" i="1" dirty="0" err="1"/>
              <a:t>màng</a:t>
            </a:r>
            <a:r>
              <a:rPr lang="en-US" sz="3200" b="1" i="1" dirty="0"/>
              <a:t> </a:t>
            </a:r>
            <a:r>
              <a:rPr lang="en-US" sz="3200" b="1" i="1" dirty="0" err="1"/>
              <a:t>sinh</a:t>
            </a:r>
            <a:r>
              <a:rPr lang="en-US" sz="3200" b="1" i="1" dirty="0"/>
              <a:t> </a:t>
            </a:r>
            <a:r>
              <a:rPr lang="en-US" sz="3200" b="1" i="1" dirty="0" err="1"/>
              <a:t>chất</a:t>
            </a:r>
            <a:r>
              <a:rPr lang="en-US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8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319" y="228600"/>
            <a:ext cx="952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III. NHẬP BÀO VÀ XUẤT BÀO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913" y="914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7436" y="1675086"/>
            <a:ext cx="10179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572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sz="3200" dirty="0" smtClean="0"/>
              <a:t>Là phương thức tế bào </a:t>
            </a:r>
            <a:r>
              <a:rPr lang="vi-VN" sz="3200" i="1" dirty="0" smtClean="0"/>
              <a:t>đưa các chất từ bên trong ra khỏi tế bào </a:t>
            </a:r>
            <a:r>
              <a:rPr lang="vi-VN" sz="3200" dirty="0" smtClean="0"/>
              <a:t>bằng cách </a:t>
            </a:r>
            <a:r>
              <a:rPr lang="vi-VN" sz="3200" b="1" i="1" dirty="0" smtClean="0"/>
              <a:t>biến dạng màng sinh chất</a:t>
            </a:r>
            <a:r>
              <a:rPr lang="vi-VN" sz="3200" i="1" dirty="0" smtClean="0"/>
              <a:t>.</a:t>
            </a:r>
            <a:endParaRPr lang="vi-VN" sz="3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545" y="2862491"/>
            <a:ext cx="7095466" cy="38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ùng mình với mớ rau xanh non, mỡ màng ngoài chợ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55" y="24003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929" y="1048872"/>
            <a:ext cx="1123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muốn</a:t>
            </a:r>
            <a:r>
              <a:rPr lang="en-US" sz="3200" dirty="0" smtClean="0"/>
              <a:t> 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 smtClean="0"/>
              <a:t>rau</a:t>
            </a:r>
            <a:r>
              <a:rPr lang="en-US" sz="3200" dirty="0" smtClean="0"/>
              <a:t> </a:t>
            </a:r>
            <a:r>
              <a:rPr lang="en-US" sz="3200" dirty="0" err="1" smtClean="0"/>
              <a:t>tươi</a:t>
            </a:r>
            <a:r>
              <a:rPr lang="en-US" sz="3200" dirty="0" smtClean="0"/>
              <a:t>, ta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thường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xuyên</a:t>
            </a:r>
            <a:r>
              <a:rPr lang="en-US" sz="3200" dirty="0" smtClean="0"/>
              <a:t> </a:t>
            </a:r>
            <a:r>
              <a:rPr lang="en-US" sz="3200" dirty="0" err="1" smtClean="0"/>
              <a:t>vảy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rau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16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250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9</cp:revision>
  <dcterms:created xsi:type="dcterms:W3CDTF">2021-11-27T14:01:47Z</dcterms:created>
  <dcterms:modified xsi:type="dcterms:W3CDTF">2021-11-28T02:51:34Z</dcterms:modified>
</cp:coreProperties>
</file>